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8.xml" ContentType="application/vnd.openxmlformats-officedocument.theme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23"/>
  </p:notesMasterIdLst>
  <p:handoutMasterIdLst>
    <p:handoutMasterId r:id="rId24"/>
  </p:handoutMasterIdLst>
  <p:sldIdLst>
    <p:sldId id="293" r:id="rId10"/>
    <p:sldId id="294" r:id="rId11"/>
    <p:sldId id="312" r:id="rId12"/>
    <p:sldId id="313" r:id="rId13"/>
    <p:sldId id="314" r:id="rId14"/>
    <p:sldId id="321" r:id="rId15"/>
    <p:sldId id="320" r:id="rId16"/>
    <p:sldId id="311" r:id="rId17"/>
    <p:sldId id="316" r:id="rId18"/>
    <p:sldId id="317" r:id="rId19"/>
    <p:sldId id="318" r:id="rId20"/>
    <p:sldId id="298" r:id="rId21"/>
    <p:sldId id="319" r:id="rId2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A0192E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78A8E-21E8-A350-1E60-C914625439CE}" v="1750" dt="2022-12-12T20:39:02.757"/>
    <p1510:client id="{B973C3FB-454A-E98A-239E-7E2A820635DD}" v="37" dt="2022-12-12T15:49:36.0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18" autoAdjust="0"/>
    <p:restoredTop sz="96327" autoAdjust="0"/>
  </p:normalViewPr>
  <p:slideViewPr>
    <p:cSldViewPr snapToGrid="0">
      <p:cViewPr varScale="1">
        <p:scale>
          <a:sx n="114" d="100"/>
          <a:sy n="114" d="100"/>
        </p:scale>
        <p:origin x="606" y="102"/>
      </p:cViewPr>
      <p:guideLst>
        <p:guide orient="horz" pos="2160"/>
        <p:guide pos="288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909B4-0034-084A-82BA-DE59354427DE}" type="datetime1">
              <a:rPr lang="en-US" smtClean="0"/>
              <a:t>12/12/2022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1.jpg>
</file>

<file path=ppt/media/image12.jpg>
</file>

<file path=ppt/media/image13.jpg>
</file>

<file path=ppt/media/image14.png>
</file>

<file path=ppt/media/image15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EE3B6-A6CF-1B42-910E-8E290E739F0F}" type="datetime1">
              <a:rPr lang="en-US" smtClean="0"/>
              <a:t>12/12/2022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iversity Center Compl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6194" y="0"/>
            <a:ext cx="5362630" cy="6864167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9726309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8248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2"/>
            <a:ext cx="11585731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115857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6" y="1709352"/>
            <a:ext cx="561794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5" y="1006103"/>
            <a:ext cx="115857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59098" y="1709352"/>
            <a:ext cx="5691148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112109"/>
            <a:ext cx="11585731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6" y="1112109"/>
            <a:ext cx="5663697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4002" y="1112109"/>
            <a:ext cx="5663697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4824" y="-1"/>
            <a:ext cx="9144001" cy="6858001"/>
          </a:xfrm>
          <a:prstGeom prst="rect">
            <a:avLst/>
          </a:prstGeom>
        </p:spPr>
      </p:pic>
      <p:sp>
        <p:nvSpPr>
          <p:cNvPr id="24" name="Rectangle 23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7" name="Text Placeholder 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4825" y="0"/>
            <a:ext cx="9143999" cy="685800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5465" y="0"/>
            <a:ext cx="9103360" cy="682752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9351"/>
            <a:ext cx="5654546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782" y="2237110"/>
            <a:ext cx="11737153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 1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4" name="Rectangle 23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2075" y="6584950"/>
            <a:ext cx="29337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4825" y="0"/>
            <a:ext cx="5334000" cy="6827520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24" name="Group 2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5" name="Rectangle 2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-1" y="4919822"/>
            <a:ext cx="12188825" cy="19381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88825" cy="4895273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782" y="5545997"/>
            <a:ext cx="10510190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1" y="4875418"/>
            <a:ext cx="12188825" cy="1238113"/>
            <a:chOff x="0" y="6662"/>
            <a:chExt cx="9144000" cy="928827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/>
            <a:srcRect t="13018" r="68665"/>
            <a:stretch/>
          </p:blipFill>
          <p:spPr>
            <a:xfrm>
              <a:off x="8323018" y="6662"/>
              <a:ext cx="588774" cy="928827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2075" y="6584950"/>
            <a:ext cx="29337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991552" y="1570618"/>
            <a:ext cx="10227600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4412102" y="5206138"/>
            <a:ext cx="7419101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721" y="1561545"/>
            <a:ext cx="743664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1090865" y="4701328"/>
            <a:ext cx="743664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882117" y="1578919"/>
            <a:ext cx="5006220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882118" y="5766677"/>
            <a:ext cx="5006219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578920"/>
            <a:ext cx="5654546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54090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6754517" y="1573230"/>
            <a:ext cx="246843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61927" y="1573230"/>
            <a:ext cx="2452019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754517" y="3914119"/>
            <a:ext cx="246843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61927" y="3914119"/>
            <a:ext cx="2452019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572055"/>
            <a:ext cx="5654546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319232" y="1578919"/>
            <a:ext cx="6075064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6510381" y="3690748"/>
            <a:ext cx="2960142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6510381" y="1578920"/>
            <a:ext cx="2960142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605955" y="1572055"/>
            <a:ext cx="2292963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19232" y="2004541"/>
            <a:ext cx="3027859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319836" y="1586342"/>
            <a:ext cx="3017581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3535724" y="1585784"/>
            <a:ext cx="8319357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8829448" y="2004541"/>
            <a:ext cx="3027859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8830052" y="1586342"/>
            <a:ext cx="3017581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305502" y="1585784"/>
            <a:ext cx="8319357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302605" y="1585784"/>
            <a:ext cx="1130579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328906" y="1578920"/>
            <a:ext cx="562179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28904" y="5043715"/>
            <a:ext cx="5621796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6228651" y="1572054"/>
            <a:ext cx="5622210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6229065" y="5043715"/>
            <a:ext cx="5621796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3"/>
            <a:ext cx="9735251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-1" y="5092180"/>
            <a:ext cx="12188825" cy="1765820"/>
            <a:chOff x="-1" y="5092180"/>
            <a:chExt cx="12188825" cy="176582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8129945" y="5092180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" y="5092922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" y="5128391"/>
              <a:ext cx="12188825" cy="17296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828324" y="5240939"/>
            <a:ext cx="8532178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Here</a:t>
            </a:r>
            <a:br>
              <a:rPr lang="en-US" dirty="0"/>
            </a:br>
            <a:r>
              <a:rPr lang="en-US" dirty="0"/>
              <a:t>Email Here</a:t>
            </a:r>
            <a:br>
              <a:rPr lang="en-US" dirty="0"/>
            </a:br>
            <a:r>
              <a:rPr lang="en-US" dirty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07528" y="678405"/>
            <a:ext cx="3580638" cy="30590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71521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ne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18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9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wor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6" name="Straight Connector 15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4" name="Rectangle 23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ocation 20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1012" y="0"/>
            <a:ext cx="5357812" cy="6857999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012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21" name="Rectangle 20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194" y="0"/>
            <a:ext cx="5362631" cy="6864167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7396070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3" y="3496385"/>
            <a:ext cx="7399469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3" y="2155151"/>
            <a:ext cx="7408580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5" name="Rectangle 14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7714" y="1196775"/>
            <a:ext cx="5199888" cy="5669280"/>
          </a:xfrm>
          <a:prstGeom prst="rect">
            <a:avLst/>
          </a:prstGeom>
        </p:spPr>
      </p:pic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16054" y="4829299"/>
            <a:ext cx="6773094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226634" y="3496385"/>
            <a:ext cx="6753633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</a:t>
            </a:r>
            <a:br>
              <a:rPr lang="en-US" dirty="0"/>
            </a:br>
            <a:r>
              <a:rPr lang="en-US" dirty="0"/>
              <a:t>needs to be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26632" y="2155151"/>
            <a:ext cx="8529783" cy="12194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One line presentation title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-1" y="17762"/>
            <a:ext cx="12188825" cy="742"/>
            <a:chOff x="-1" y="1761975"/>
            <a:chExt cx="12188825" cy="742"/>
          </a:xfrm>
        </p:grpSpPr>
        <p:cxnSp>
          <p:nvCxnSpPr>
            <p:cNvPr id="19" name="Straight Connector 18"/>
            <p:cNvCxnSpPr/>
            <p:nvPr/>
          </p:nvCxnSpPr>
          <p:spPr>
            <a:xfrm flipH="1">
              <a:off x="-1" y="1761975"/>
              <a:ext cx="4058879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058878" y="1762717"/>
              <a:ext cx="8129946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4666" y="-14942"/>
            <a:ext cx="2672715" cy="1518920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-1" y="6406187"/>
            <a:ext cx="12188825" cy="451813"/>
            <a:chOff x="-1" y="6406187"/>
            <a:chExt cx="12188825" cy="451813"/>
          </a:xfrm>
        </p:grpSpPr>
        <p:sp>
          <p:nvSpPr>
            <p:cNvPr id="16" name="Rectangle 15"/>
            <p:cNvSpPr/>
            <p:nvPr/>
          </p:nvSpPr>
          <p:spPr>
            <a:xfrm>
              <a:off x="-1" y="6406187"/>
              <a:ext cx="12188825" cy="45181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 flipH="1">
              <a:off x="-1" y="6412992"/>
              <a:ext cx="4058879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4058878" y="6413734"/>
              <a:ext cx="8129946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05" y="1708726"/>
            <a:ext cx="11585731" cy="4385167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11353683" y="6449009"/>
            <a:ext cx="635332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05" y="418354"/>
            <a:ext cx="9735251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06" y="1006103"/>
            <a:ext cx="976479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0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0.emf"/><Relationship Id="rId5" Type="http://schemas.openxmlformats.org/officeDocument/2006/relationships/image" Target="../media/image2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.emf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2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804" r:id="rId2"/>
    <p:sldLayoutId id="2147483803" r:id="rId3"/>
    <p:sldLayoutId id="2147483799" r:id="rId4"/>
    <p:sldLayoutId id="2147483773" r:id="rId5"/>
    <p:sldLayoutId id="2147483763" r:id="rId6"/>
    <p:sldLayoutId id="2147483805" r:id="rId7"/>
    <p:sldLayoutId id="2147483764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8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3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5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-1" y="-8881"/>
            <a:ext cx="12188825" cy="1238113"/>
            <a:chOff x="0" y="0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/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0" y="6446520"/>
            <a:ext cx="12188825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129945" y="6419317"/>
            <a:ext cx="4058879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-1" y="6420059"/>
            <a:ext cx="8129946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435975" y="6584950"/>
            <a:ext cx="2933700" cy="127000"/>
          </a:xfrm>
          <a:prstGeom prst="rect">
            <a:avLst/>
          </a:prstGeom>
        </p:spPr>
      </p:pic>
      <p:sp>
        <p:nvSpPr>
          <p:cNvPr id="2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91176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26634" y="3496385"/>
            <a:ext cx="6753633" cy="1794157"/>
          </a:xfrm>
        </p:spPr>
        <p:txBody>
          <a:bodyPr lIns="91440" tIns="45720" rIns="91440" bIns="45720" anchor="t"/>
          <a:lstStyle/>
          <a:p>
            <a:r>
              <a:rPr lang="en-US" sz="1800" dirty="0"/>
              <a:t>Noah Malhi</a:t>
            </a:r>
          </a:p>
          <a:p>
            <a:r>
              <a:rPr lang="en-US" sz="1800" dirty="0"/>
              <a:t>Prashant Kumar</a:t>
            </a:r>
          </a:p>
          <a:p>
            <a:r>
              <a:rPr lang="en-US" sz="1800" dirty="0"/>
              <a:t>Quentin Jimenez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Chain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62BE0CD-C327-21A5-22DB-CD7DC3A00A38}"/>
              </a:ext>
            </a:extLst>
          </p:cNvPr>
          <p:cNvSpPr txBox="1">
            <a:spLocks/>
          </p:cNvSpPr>
          <p:nvPr/>
        </p:nvSpPr>
        <p:spPr>
          <a:xfrm>
            <a:off x="9530404" y="5182331"/>
            <a:ext cx="2757769" cy="134845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2000" b="0" i="1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Advisors:</a:t>
            </a:r>
          </a:p>
          <a:p>
            <a:r>
              <a:rPr lang="en-US" sz="1800" dirty="0"/>
              <a:t>Dov Kruger</a:t>
            </a:r>
          </a:p>
          <a:p>
            <a:r>
              <a:rPr lang="en-US" sz="1800" dirty="0"/>
              <a:t>Raghav Daga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804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Issues, TODO</a:t>
            </a:r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Progress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203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Assumption: Each word in English language is 8-10 char. Average line length is 8-10 words.</a:t>
            </a:r>
          </a:p>
          <a:p>
            <a:r>
              <a:rPr lang="en-IN" dirty="0"/>
              <a:t>String Size= N characters</a:t>
            </a:r>
          </a:p>
          <a:p>
            <a:r>
              <a:rPr lang="en-IN" dirty="0"/>
              <a:t>Rope- n nodes</a:t>
            </a:r>
          </a:p>
          <a:p>
            <a:r>
              <a:rPr lang="en-IN" dirty="0"/>
              <a:t>M-</a:t>
            </a:r>
            <a:r>
              <a:rPr lang="en-IN" dirty="0" err="1"/>
              <a:t>ary</a:t>
            </a:r>
            <a:r>
              <a:rPr lang="en-IN" dirty="0"/>
              <a:t> Tree with n nodes (n is diff for rope and chain)</a:t>
            </a:r>
          </a:p>
          <a:p>
            <a:r>
              <a:rPr lang="en-IN" dirty="0"/>
              <a:t>Example: 100MB text file</a:t>
            </a:r>
            <a:br>
              <a:rPr lang="en-US" dirty="0"/>
            </a:br>
            <a:r>
              <a:rPr lang="en-IN" dirty="0"/>
              <a:t>1 char = 1 byte</a:t>
            </a:r>
            <a:br>
              <a:rPr lang="en-IN" dirty="0"/>
            </a:br>
            <a:r>
              <a:rPr lang="en-IN" dirty="0"/>
              <a:t>1MB = 1 millions char</a:t>
            </a:r>
            <a:br>
              <a:rPr lang="en-IN" dirty="0"/>
            </a:br>
            <a:r>
              <a:rPr lang="en-IN" dirty="0"/>
              <a:t>100MB = 100 million char/ 10 million words/ 1 million lines.</a:t>
            </a:r>
          </a:p>
          <a:p>
            <a:r>
              <a:rPr lang="en-US" dirty="0"/>
              <a:t>#nodes_rope ~ 10 million, #nodes_chain ~ 1 million</a:t>
            </a:r>
            <a:br>
              <a:rPr lang="en-US" dirty="0"/>
            </a:b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Complexity Analysis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D028C07-081D-E783-18CB-90F2C3B11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575498"/>
              </p:ext>
            </p:extLst>
          </p:nvPr>
        </p:nvGraphicFramePr>
        <p:xfrm>
          <a:off x="1250710" y="4143349"/>
          <a:ext cx="8612768" cy="1631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3192">
                  <a:extLst>
                    <a:ext uri="{9D8B030D-6E8A-4147-A177-3AD203B41FA5}">
                      <a16:colId xmlns:a16="http://schemas.microsoft.com/office/drawing/2014/main" val="2430783354"/>
                    </a:ext>
                  </a:extLst>
                </a:gridCol>
                <a:gridCol w="2153192">
                  <a:extLst>
                    <a:ext uri="{9D8B030D-6E8A-4147-A177-3AD203B41FA5}">
                      <a16:colId xmlns:a16="http://schemas.microsoft.com/office/drawing/2014/main" val="3389381761"/>
                    </a:ext>
                  </a:extLst>
                </a:gridCol>
                <a:gridCol w="2153192">
                  <a:extLst>
                    <a:ext uri="{9D8B030D-6E8A-4147-A177-3AD203B41FA5}">
                      <a16:colId xmlns:a16="http://schemas.microsoft.com/office/drawing/2014/main" val="1403796789"/>
                    </a:ext>
                  </a:extLst>
                </a:gridCol>
                <a:gridCol w="2153192">
                  <a:extLst>
                    <a:ext uri="{9D8B030D-6E8A-4147-A177-3AD203B41FA5}">
                      <a16:colId xmlns:a16="http://schemas.microsoft.com/office/drawing/2014/main" val="3634733862"/>
                    </a:ext>
                  </a:extLst>
                </a:gridCol>
              </a:tblGrid>
              <a:tr h="40798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931022"/>
                  </a:ext>
                </a:extLst>
              </a:tr>
              <a:tr h="407984">
                <a:tc>
                  <a:txBody>
                    <a:bodyPr/>
                    <a:lstStyle/>
                    <a:p>
                      <a:r>
                        <a:rPr lang="en-US" dirty="0"/>
                        <a:t>Insert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Olog</a:t>
                      </a:r>
                      <a:r>
                        <a:rPr lang="en-US" dirty="0"/>
                        <a:t>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582708"/>
                  </a:ext>
                </a:extLst>
              </a:tr>
              <a:tr h="407984">
                <a:tc>
                  <a:txBody>
                    <a:bodyPr/>
                    <a:lstStyle/>
                    <a:p>
                      <a:r>
                        <a:rPr lang="en-US" dirty="0"/>
                        <a:t>Delete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331095"/>
                  </a:ext>
                </a:extLst>
              </a:tr>
              <a:tr h="407984">
                <a:tc>
                  <a:txBody>
                    <a:bodyPr/>
                    <a:lstStyle/>
                    <a:p>
                      <a:r>
                        <a:rPr lang="en-US" dirty="0"/>
                        <a:t>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Olog</a:t>
                      </a:r>
                      <a:r>
                        <a:rPr lang="en-US" dirty="0"/>
                        <a:t>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 err="1">
                          <a:latin typeface="Calibri"/>
                        </a:rPr>
                        <a:t>Olog</a:t>
                      </a:r>
                      <a:r>
                        <a:rPr lang="en-US" sz="1800" b="0" i="0" u="none" strike="noStrike" noProof="0" dirty="0">
                          <a:latin typeface="Calibri"/>
                        </a:rPr>
                        <a:t>(n)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32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4122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C9C014-F0FA-45EC-AFCB-B1D95991B41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742D5F-9C8E-4744-8B54-A8A79DFEA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5918B-8FE6-45D7-A295-E62A745F63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589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9889399" y="5140333"/>
            <a:ext cx="2082209" cy="1104044"/>
          </a:xfrm>
        </p:spPr>
        <p:txBody>
          <a:bodyPr lIns="91440" tIns="45720" rIns="91440" bIns="45720" anchor="t"/>
          <a:lstStyle/>
          <a:p>
            <a:r>
              <a:rPr lang="en-US" sz="1800" dirty="0"/>
              <a:t>Noah Malhi</a:t>
            </a:r>
          </a:p>
          <a:p>
            <a:r>
              <a:rPr lang="en-US" sz="1800" dirty="0"/>
              <a:t>Prashant Kumar</a:t>
            </a:r>
          </a:p>
          <a:p>
            <a:r>
              <a:rPr lang="en-US" sz="1800" dirty="0"/>
              <a:t>Quentin Jimenez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377937" y="2013431"/>
            <a:ext cx="3887106" cy="1794513"/>
          </a:xfrm>
        </p:spPr>
        <p:txBody>
          <a:bodyPr lIns="91440" tIns="45720" rIns="91440" bIns="45720" anchor="t"/>
          <a:lstStyle/>
          <a:p>
            <a:r>
              <a:rPr lang="en-US" dirty="0"/>
              <a:t>Thank You!</a:t>
            </a:r>
          </a:p>
          <a:p>
            <a:endParaRPr lang="en-US" dirty="0"/>
          </a:p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971053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The String Class:</a:t>
            </a:r>
            <a:br>
              <a:rPr lang="en-IN" dirty="0"/>
            </a:br>
            <a:r>
              <a:rPr lang="en-IN" dirty="0"/>
              <a:t>-  Array based object for streaming char</a:t>
            </a:r>
            <a:br>
              <a:rPr lang="en-IN" dirty="0"/>
            </a:br>
            <a:r>
              <a:rPr lang="en-IN" dirty="0"/>
              <a:t>- Insertion becomes a problem for large objects</a:t>
            </a:r>
          </a:p>
          <a:p>
            <a:r>
              <a:rPr lang="en-IN" dirty="0"/>
              <a:t>Chain is an efficient tree structure for reading extremely large files.</a:t>
            </a:r>
          </a:p>
          <a:p>
            <a:r>
              <a:rPr lang="en-IN" dirty="0"/>
              <a:t>Chain is a hybrid concept by Prof. Dov Kruger.</a:t>
            </a:r>
          </a:p>
          <a:p>
            <a:r>
              <a:rPr lang="en-IN" dirty="0"/>
              <a:t> Leaves of the tree are lines, and each individual line is a conventional string.</a:t>
            </a:r>
          </a:p>
          <a:p>
            <a:r>
              <a:rPr lang="en-IN" dirty="0"/>
              <a:t>Editing strings is incredibly inefficient when they are extremely large</a:t>
            </a:r>
          </a:p>
          <a:p>
            <a:r>
              <a:rPr lang="en-IN" dirty="0"/>
              <a:t>There are solutions, such as rope, to more efficiently store and edit strings, but it is impractical to store an large files in a tree structure</a:t>
            </a:r>
          </a:p>
          <a:p>
            <a:r>
              <a:rPr lang="en-IN" dirty="0"/>
              <a:t>Instead of representing characters as leaves, the chain structure uses lines of characters stored in sequential order in a pool of memory</a:t>
            </a:r>
          </a:p>
          <a:p>
            <a:r>
              <a:rPr lang="en-IN" dirty="0"/>
              <a:t>This diminishes the number of pointers required, allowing for simpler storage and access</a:t>
            </a:r>
          </a:p>
          <a:p>
            <a:r>
              <a:rPr lang="en-IN" dirty="0"/>
              <a:t>Limitations include memory allocation, which can be complex for large files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2223000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760034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M-</a:t>
            </a:r>
            <a:r>
              <a:rPr lang="en-IN" dirty="0" err="1"/>
              <a:t>ary</a:t>
            </a:r>
            <a:r>
              <a:rPr lang="en-IN" dirty="0"/>
              <a:t> Trees.</a:t>
            </a:r>
          </a:p>
          <a:p>
            <a:r>
              <a:rPr lang="en-IN" dirty="0"/>
              <a:t>Rules:</a:t>
            </a:r>
            <a:br>
              <a:rPr lang="en-IN" dirty="0"/>
            </a:br>
            <a:r>
              <a:rPr lang="en-IN" dirty="0"/>
              <a:t>at most m children</a:t>
            </a:r>
            <a:br>
              <a:rPr lang="en-IN" dirty="0"/>
            </a:br>
            <a:r>
              <a:rPr lang="en-IN" dirty="0"/>
              <a:t>Special cases:</a:t>
            </a:r>
            <a:br>
              <a:rPr lang="en-IN" dirty="0"/>
            </a:br>
            <a:r>
              <a:rPr lang="en-IN" dirty="0"/>
              <a:t>binary , ternary tree</a:t>
            </a:r>
          </a:p>
          <a:p>
            <a:r>
              <a:rPr lang="en-IN" dirty="0"/>
              <a:t>Root Node-</a:t>
            </a:r>
            <a:br>
              <a:rPr lang="en-IN" dirty="0"/>
            </a:br>
            <a:r>
              <a:rPr lang="en-IN" dirty="0"/>
              <a:t>Pointer to internal nodes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Internal Nodes-</a:t>
            </a:r>
            <a:br>
              <a:rPr lang="en-IN" dirty="0"/>
            </a:br>
            <a:r>
              <a:rPr lang="en-IN" dirty="0"/>
              <a:t>Pointer to internal/leaf</a:t>
            </a:r>
            <a:br>
              <a:rPr lang="en-US" dirty="0"/>
            </a:br>
            <a:r>
              <a:rPr lang="en-IN" dirty="0"/>
              <a:t>counter for #lines</a:t>
            </a:r>
          </a:p>
          <a:p>
            <a:r>
              <a:rPr lang="en-IN" dirty="0"/>
              <a:t>Leaf Nodes</a:t>
            </a:r>
            <a:br>
              <a:rPr lang="en-US" dirty="0"/>
            </a:br>
            <a:r>
              <a:rPr lang="en-IN" dirty="0"/>
              <a:t>Pointer to String</a:t>
            </a:r>
            <a:br>
              <a:rPr lang="en-US" dirty="0"/>
            </a:br>
            <a:r>
              <a:rPr lang="en-IN" dirty="0"/>
              <a:t>(which is a line)</a:t>
            </a:r>
            <a:br>
              <a:rPr lang="en-US" dirty="0"/>
            </a:b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Structure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CAF0EDC4-086C-5B33-ECCC-55EEDA2DF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654" y="46736"/>
            <a:ext cx="8218831" cy="637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94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Check space in </a:t>
            </a:r>
            <a:br>
              <a:rPr lang="en-IN" dirty="0"/>
            </a:br>
            <a:r>
              <a:rPr lang="en-IN" dirty="0"/>
              <a:t>Internal1</a:t>
            </a:r>
          </a:p>
          <a:p>
            <a:r>
              <a:rPr lang="en-IN" dirty="0"/>
              <a:t>Split Internal1</a:t>
            </a:r>
          </a:p>
          <a:p>
            <a:r>
              <a:rPr lang="en-IN" dirty="0"/>
              <a:t>Insert at pos1</a:t>
            </a:r>
          </a:p>
          <a:p>
            <a:r>
              <a:rPr lang="en-IN" dirty="0"/>
              <a:t>Shift everything to </a:t>
            </a:r>
            <a:br>
              <a:rPr lang="en-IN" dirty="0"/>
            </a:br>
            <a:r>
              <a:rPr lang="en-IN" dirty="0"/>
              <a:t>right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Insert start</a:t>
            </a:r>
            <a:endParaRPr lang="en-US" dirty="0" err="1"/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EBFF53B3-BDA6-194E-CBCB-DAFEB41CF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268" y="49068"/>
            <a:ext cx="8765029" cy="641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31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Insert 10 lines at </a:t>
            </a:r>
            <a:r>
              <a:rPr lang="en-IN" dirty="0" err="1"/>
              <a:t>pos</a:t>
            </a:r>
            <a:r>
              <a:rPr lang="en-IN" dirty="0"/>
              <a:t> 25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Insert middle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79B93358-43A9-23F5-8CF8-B4C13ECD6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842" y="52733"/>
            <a:ext cx="6824588" cy="637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85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Delete-1</a:t>
            </a:r>
            <a:endParaRPr lang="en-US" dirty="0"/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54E9AF32-9A94-748C-7660-4BF864A8E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711" y="3604"/>
            <a:ext cx="8175711" cy="6433847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244288D-6B62-2A17-7C38-EB4FD0E1A5E3}"/>
              </a:ext>
            </a:extLst>
          </p:cNvPr>
          <p:cNvSpPr txBox="1">
            <a:spLocks/>
          </p:cNvSpPr>
          <p:nvPr/>
        </p:nvSpPr>
        <p:spPr>
          <a:xfrm>
            <a:off x="44227" y="588177"/>
            <a:ext cx="3084868" cy="5673770"/>
          </a:xfrm>
          <a:prstGeom prst="rect">
            <a:avLst/>
          </a:prstGeom>
        </p:spPr>
        <p:txBody>
          <a:bodyPr vert="horz" lIns="91440" tIns="45720" rIns="91440" bIns="45720" anchor="t"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573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Delete 5 lines at </a:t>
            </a:r>
            <a:r>
              <a:rPr lang="en-IN" dirty="0" err="1"/>
              <a:t>pos</a:t>
            </a:r>
            <a:r>
              <a:rPr lang="en-IN" dirty="0"/>
              <a:t> 40</a:t>
            </a:r>
          </a:p>
          <a:p>
            <a:r>
              <a:rPr lang="en-IN" dirty="0"/>
              <a:t>Removes strings from requested positions</a:t>
            </a:r>
          </a:p>
          <a:p>
            <a:r>
              <a:rPr lang="en-IN" dirty="0"/>
              <a:t>Moves leaves up the tree to the correct positions</a:t>
            </a:r>
          </a:p>
          <a:p>
            <a:r>
              <a:rPr lang="en-IN" dirty="0"/>
              <a:t>Clears last leaves and updates count values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6757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Delete-2</a:t>
            </a:r>
            <a:endParaRPr lang="en-US" dirty="0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29513E2D-6462-E94C-B4FC-53636F9AC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924" y="48420"/>
            <a:ext cx="8175712" cy="638734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C57AA5-BC57-D39E-8358-37606474F2A8}"/>
              </a:ext>
            </a:extLst>
          </p:cNvPr>
          <p:cNvSpPr/>
          <p:nvPr/>
        </p:nvSpPr>
        <p:spPr>
          <a:xfrm>
            <a:off x="7633982" y="4903407"/>
            <a:ext cx="1459684" cy="1023456"/>
          </a:xfrm>
          <a:prstGeom prst="ellipse">
            <a:avLst/>
          </a:prstGeom>
          <a:noFill/>
          <a:ln w="381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C4D946-8192-F28C-1F1F-139CC41EA79A}"/>
              </a:ext>
            </a:extLst>
          </p:cNvPr>
          <p:cNvSpPr/>
          <p:nvPr/>
        </p:nvSpPr>
        <p:spPr>
          <a:xfrm>
            <a:off x="7088697" y="1665359"/>
            <a:ext cx="2004969" cy="1023456"/>
          </a:xfrm>
          <a:prstGeom prst="ellipse">
            <a:avLst/>
          </a:prstGeom>
          <a:noFill/>
          <a:ln w="381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88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4138989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Ropes: Boehm and Russ </a:t>
            </a:r>
          </a:p>
          <a:p>
            <a:r>
              <a:rPr lang="en-IN" dirty="0"/>
              <a:t>Binary tree</a:t>
            </a:r>
          </a:p>
          <a:p>
            <a:r>
              <a:rPr lang="en-IN" dirty="0"/>
              <a:t>Leaf nodes hold strings</a:t>
            </a:r>
          </a:p>
          <a:p>
            <a:r>
              <a:rPr lang="en-IN" dirty="0"/>
              <a:t>Internal Nodes hold length</a:t>
            </a:r>
            <a:br>
              <a:rPr lang="en-IN" dirty="0"/>
            </a:br>
            <a:r>
              <a:rPr lang="en-IN" dirty="0"/>
              <a:t>of the strings to the left</a:t>
            </a:r>
          </a:p>
          <a:p>
            <a:r>
              <a:rPr lang="en-IN" dirty="0"/>
              <a:t>Sample rope:</a:t>
            </a:r>
            <a:br>
              <a:rPr lang="en-IN" dirty="0"/>
            </a:br>
            <a:r>
              <a:rPr lang="en-IN" dirty="0"/>
              <a:t>(image: </a:t>
            </a:r>
            <a:r>
              <a:rPr lang="en-IN" dirty="0" err="1"/>
              <a:t>wikipedia</a:t>
            </a:r>
            <a:r>
              <a:rPr lang="en-IN" dirty="0"/>
              <a:t>)</a:t>
            </a:r>
            <a:br>
              <a:rPr lang="en-IN" dirty="0"/>
            </a:br>
            <a:r>
              <a:rPr lang="en-IN" dirty="0"/>
              <a:t>String: Hello my name is Simon</a:t>
            </a:r>
          </a:p>
          <a:p>
            <a:r>
              <a:rPr lang="en-IN" dirty="0"/>
              <a:t>Ropes are used to store strings and allow for faster processing of long strings</a:t>
            </a:r>
          </a:p>
          <a:p>
            <a:r>
              <a:rPr lang="en-IN" dirty="0"/>
              <a:t>Rope uses a tree structure with weights to represent the number of characters stored to the left of the node</a:t>
            </a:r>
          </a:p>
          <a:p>
            <a:r>
              <a:rPr lang="en-IN" dirty="0"/>
              <a:t>Efficient structure allows O(</a:t>
            </a:r>
            <a:r>
              <a:rPr lang="en-IN" dirty="0" err="1"/>
              <a:t>logn</a:t>
            </a:r>
            <a:r>
              <a:rPr lang="en-IN" dirty="0"/>
              <a:t>) for insertion, deletion and indexing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030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Literature</a:t>
            </a:r>
            <a:endParaRPr lang="en-US" dirty="0"/>
          </a:p>
        </p:txBody>
      </p:sp>
      <p:pic>
        <p:nvPicPr>
          <p:cNvPr id="5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E4AB3AB1-4B64-C0CE-8A16-70C0F3F2A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113" y="1205170"/>
            <a:ext cx="8046349" cy="375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320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5172" y="591669"/>
            <a:ext cx="12083547" cy="5673770"/>
          </a:xfrm>
        </p:spPr>
        <p:txBody>
          <a:bodyPr vert="horz" lIns="91440" tIns="45720" rIns="91440" bIns="45720" anchor="t"/>
          <a:lstStyle/>
          <a:p>
            <a:r>
              <a:rPr lang="en-IN" dirty="0"/>
              <a:t>Each line is a node, so we use about an order of magnitude lower number of nodes.</a:t>
            </a:r>
          </a:p>
          <a:p>
            <a:r>
              <a:rPr lang="en-IN" dirty="0"/>
              <a:t>Ropes are binary trees. The depth cannot be controlled.</a:t>
            </a:r>
          </a:p>
          <a:p>
            <a:r>
              <a:rPr lang="en-IN" dirty="0"/>
              <a:t>Chain can be higher order trees, leading to very fat tree structures.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3" y="50158"/>
            <a:ext cx="9735251" cy="535863"/>
          </a:xfrm>
        </p:spPr>
        <p:txBody>
          <a:bodyPr lIns="91440" tIns="45720" rIns="91440" bIns="45720" anchor="t"/>
          <a:lstStyle/>
          <a:p>
            <a:r>
              <a:rPr lang="en-US" b="0" dirty="0">
                <a:latin typeface="Calibri"/>
              </a:rPr>
              <a:t>How are we different?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63586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E406F"/>
      </a:accent1>
      <a:accent2>
        <a:srgbClr val="EEA42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39146</TotalTime>
  <Words>571</Words>
  <Application>Microsoft Office PowerPoint</Application>
  <PresentationFormat>Custom</PresentationFormat>
  <Paragraphs>102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Arial</vt:lpstr>
      <vt:lpstr>Calibri</vt:lpstr>
      <vt:lpstr>Century Gothic</vt:lpstr>
      <vt:lpstr>Times New Roman</vt:lpstr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Presentation</vt:lpstr>
      <vt:lpstr>Problem Statement</vt:lpstr>
      <vt:lpstr>Structure</vt:lpstr>
      <vt:lpstr>Insert start</vt:lpstr>
      <vt:lpstr>Insert middle</vt:lpstr>
      <vt:lpstr>Delete-1</vt:lpstr>
      <vt:lpstr>Delete-2</vt:lpstr>
      <vt:lpstr>Literature</vt:lpstr>
      <vt:lpstr>How are we different?</vt:lpstr>
      <vt:lpstr>Progress</vt:lpstr>
      <vt:lpstr>Complexity Analysis</vt:lpstr>
      <vt:lpstr>PowerPoint Presentation</vt:lpstr>
      <vt:lpstr>PowerPoint Presentation</vt:lpstr>
    </vt:vector>
  </TitlesOfParts>
  <Company>Stevens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Quentin Jimenez</cp:lastModifiedBy>
  <cp:revision>1458</cp:revision>
  <cp:lastPrinted>2016-08-09T14:57:31Z</cp:lastPrinted>
  <dcterms:created xsi:type="dcterms:W3CDTF">2013-11-01T14:42:31Z</dcterms:created>
  <dcterms:modified xsi:type="dcterms:W3CDTF">2022-12-12T21:02:45Z</dcterms:modified>
</cp:coreProperties>
</file>